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2" r:id="rId1"/>
    <p:sldMasterId id="2147483693" r:id="rId2"/>
    <p:sldMasterId id="2147483694" r:id="rId3"/>
    <p:sldMasterId id="2147483695" r:id="rId4"/>
  </p:sldMasterIdLst>
  <p:notesMasterIdLst>
    <p:notesMasterId r:id="rId3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mbria" panose="02040503050406030204" pitchFamily="18" charset="0"/>
      <p:regular r:id="rId39"/>
      <p:bold r:id="rId40"/>
      <p:italic r:id="rId41"/>
      <p:boldItalic r:id="rId42"/>
    </p:embeddedFont>
    <p:embeddedFont>
      <p:font typeface="Delius" panose="020B0604020202020204" charset="0"/>
      <p:regular r:id="rId43"/>
    </p:embeddedFont>
    <p:embeddedFont>
      <p:font typeface="Georgia" panose="02040502050405020303" pitchFamily="18" charset="0"/>
      <p:regular r:id="rId44"/>
      <p:bold r:id="rId45"/>
      <p:italic r:id="rId46"/>
      <p:boldItalic r:id="rId47"/>
    </p:embeddedFont>
    <p:embeddedFont>
      <p:font typeface="Playfair Display" panose="00000500000000000000" pitchFamily="2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E312921-43B2-4EA5-BEFA-BCD3C2A36310}">
  <a:tblStyle styleId="{AE312921-43B2-4EA5-BEFA-BCD3C2A3631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5.fntdata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0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4.xml"/><Relationship Id="rId51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6.xml"/><Relationship Id="rId41" Type="http://schemas.openxmlformats.org/officeDocument/2006/relationships/font" Target="fonts/font7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9" name="Google Shape;31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5d6111024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15d6111024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g15d6111024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f573a62b0b_2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gf573a62b0b_2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15be78cd1bc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g15be78cd1b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5be78cd1bc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15be78cd1bc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g15be78cd1bc_0_1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15be78cd1bc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15be78cd1bc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g15be78cd1bc_0_1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eff1fa0918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eff1fa0918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geff1fa0918_0_1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eff1fa0918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eff1fa0918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geff1fa0918_0_1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eff8568f9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eff8568f9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geff8568f93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ea352e093f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9" name="Google Shape;459;gea352e093f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0" name="Google Shape;460;gea352e093f_0_2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f5d4bbd31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f5d4bbd31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gf5d4bbd31b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e900a50d7c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5" name="Google Shape;325;ge900a50d7c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f59702d20c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gf59702d20c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15be78cd1bc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15be78cd1bc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g15be78cd1bc_0_1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5bf8e9e8eb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5bf8e9e8eb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15bf8e9e8eb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f59702d249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f59702d249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gf59702d249_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eff1fa0918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eff1fa0918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geff1fa0918_0_1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15be78cd1bc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4" name="Google Shape;524;g15be78cd1bc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5" name="Google Shape;525;g15be78cd1bc_0_3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eff1fa0918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eff1fa0918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geff1fa0918_0_1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ea352e093f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0" name="Google Shape;540;gea352e093f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1" name="Google Shape;541;gea352e093f_0_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15f13ba8a6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15f13ba8a6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g15f13ba8a6e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0" name="Google Shape;56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1" name="Google Shape;561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eff1fa091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eff1fa091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geff1fa0918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5be78cd1bc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15be78cd1bc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g15be78cd1bc_0_20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6052815409_4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g16052815409_4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5be78cd1b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15be78cd1b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g15be78cd1bc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5e738940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15e738940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g15e738940f4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5e738940f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15e738940f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g15e738940f4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5be78cd1bc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15be78cd1bc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g15be78cd1bc_0_10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2" descr="templatealumni copy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706581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400"/>
              <a:buFont typeface="Calibri"/>
              <a:buNone/>
              <a:defRPr b="1">
                <a:solidFill>
                  <a:srgbClr val="FFC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body" idx="1"/>
          </p:nvPr>
        </p:nvSpPr>
        <p:spPr>
          <a:xfrm rot="5400000">
            <a:off x="2651919" y="-61118"/>
            <a:ext cx="3992563" cy="83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4" descr="templatealumni copy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7065818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400"/>
              <a:buFont typeface="Calibri"/>
              <a:buNone/>
              <a:defRPr b="1">
                <a:solidFill>
                  <a:srgbClr val="FFC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body" idx="1"/>
          </p:nvPr>
        </p:nvSpPr>
        <p:spPr>
          <a:xfrm>
            <a:off x="457200" y="2133600"/>
            <a:ext cx="8382000" cy="399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5" name="Google Shape;115;p1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6" name="Google Shape;116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3" name="Google Shape;123;p1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p1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9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40" name="Google Shape;140;p2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1" name="Google Shape;141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body" idx="1"/>
          </p:nvPr>
        </p:nvSpPr>
        <p:spPr>
          <a:xfrm>
            <a:off x="457200" y="2133600"/>
            <a:ext cx="8382000" cy="399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47" name="Google Shape;147;p2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8" name="Google Shape;148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3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3"/>
          <p:cNvSpPr txBox="1">
            <a:spLocks noGrp="1"/>
          </p:cNvSpPr>
          <p:nvPr>
            <p:ph type="body" idx="1"/>
          </p:nvPr>
        </p:nvSpPr>
        <p:spPr>
          <a:xfrm rot="5400000">
            <a:off x="2651919" y="-61118"/>
            <a:ext cx="3992563" cy="83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4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4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6" descr="templatealumni copy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999" cy="7065817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400"/>
              <a:buFont typeface="Calibri"/>
              <a:buNone/>
              <a:defRPr b="1">
                <a:solidFill>
                  <a:srgbClr val="FFC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7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7"/>
          <p:cNvSpPr txBox="1">
            <a:spLocks noGrp="1"/>
          </p:cNvSpPr>
          <p:nvPr>
            <p:ph type="body" idx="1"/>
          </p:nvPr>
        </p:nvSpPr>
        <p:spPr>
          <a:xfrm>
            <a:off x="457200" y="2133600"/>
            <a:ext cx="8382000" cy="39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0" name="Google Shape;180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4000"/>
              <a:buFont typeface="Calibri"/>
              <a:buNone/>
              <a:defRPr sz="4000" b="1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9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92" name="Google Shape;192;p2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93" name="Google Shape;193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0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44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9" name="Google Shape;199;p3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00" name="Google Shape;200;p3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1" name="Google Shape;201;p3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02" name="Google Shape;202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1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2000"/>
              <a:buFont typeface="Calibri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3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–"/>
              <a:defRPr sz="2800"/>
            </a:lvl2pPr>
            <a:lvl3pPr marL="137160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4pPr>
            <a:lvl5pPr marL="228600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/>
            </a:lvl5pPr>
            <a:lvl6pPr marL="274320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17" name="Google Shape;217;p3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18" name="Google Shape;218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2000"/>
              <a:buFont typeface="Calibri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3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24" name="Google Shape;224;p3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25" name="Google Shape;225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5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35"/>
          <p:cNvSpPr txBox="1">
            <a:spLocks noGrp="1"/>
          </p:cNvSpPr>
          <p:nvPr>
            <p:ph type="body" idx="1"/>
          </p:nvPr>
        </p:nvSpPr>
        <p:spPr>
          <a:xfrm rot="5400000">
            <a:off x="2651850" y="-61050"/>
            <a:ext cx="3992700" cy="83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6"/>
          <p:cNvSpPr txBox="1">
            <a:spLocks noGrp="1"/>
          </p:cNvSpPr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36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7" name="Google Shape;237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38" descr="templatealumni copy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7065818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400"/>
              <a:buFont typeface="Calibri"/>
              <a:buNone/>
              <a:defRPr b="1">
                <a:solidFill>
                  <a:srgbClr val="FFC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3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1" name="Google Shape;251;p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9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39"/>
          <p:cNvSpPr txBox="1">
            <a:spLocks noGrp="1"/>
          </p:cNvSpPr>
          <p:nvPr>
            <p:ph type="body" idx="1"/>
          </p:nvPr>
        </p:nvSpPr>
        <p:spPr>
          <a:xfrm>
            <a:off x="457200" y="2133600"/>
            <a:ext cx="8382000" cy="399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7" name="Google Shape;257;p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4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3" name="Google Shape;263;p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4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1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4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69" name="Google Shape;269;p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70" name="Google Shape;270;p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2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4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76" name="Google Shape;276;p4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77" name="Google Shape;277;p4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78" name="Google Shape;278;p4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79" name="Google Shape;279;p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3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4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4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4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94" name="Google Shape;294;p4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95" name="Google Shape;295;p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4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4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4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301" name="Google Shape;301;p4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02" name="Google Shape;302;p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4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7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47"/>
          <p:cNvSpPr txBox="1">
            <a:spLocks noGrp="1"/>
          </p:cNvSpPr>
          <p:nvPr>
            <p:ph type="body" idx="1"/>
          </p:nvPr>
        </p:nvSpPr>
        <p:spPr>
          <a:xfrm rot="5400000">
            <a:off x="2651919" y="-61118"/>
            <a:ext cx="3992563" cy="83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8" name="Google Shape;308;p4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8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48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4" name="Google Shape;314;p4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4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 descr="templatealumni copy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0"/>
            <a:ext cx="9144000" cy="706581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457200" y="2133600"/>
            <a:ext cx="8382000" cy="399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push dir="r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3" descr="templatealumni copy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0"/>
            <a:ext cx="9144000" cy="7065818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3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body" idx="1"/>
          </p:nvPr>
        </p:nvSpPr>
        <p:spPr>
          <a:xfrm>
            <a:off x="457200" y="2133600"/>
            <a:ext cx="8382000" cy="399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ransition>
    <p:push dir="r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5" descr="templatealumni copy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0"/>
            <a:ext cx="9143999" cy="7065817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5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body" idx="1"/>
          </p:nvPr>
        </p:nvSpPr>
        <p:spPr>
          <a:xfrm>
            <a:off x="457200" y="2133600"/>
            <a:ext cx="8382000" cy="39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8" name="Google Shape;168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9" name="Google Shape;169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ransition>
    <p:push dir="r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37" descr="templatealumni copy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0"/>
            <a:ext cx="9144000" cy="7065818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7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3" name="Google Shape;243;p37"/>
          <p:cNvSpPr txBox="1">
            <a:spLocks noGrp="1"/>
          </p:cNvSpPr>
          <p:nvPr>
            <p:ph type="body" idx="1"/>
          </p:nvPr>
        </p:nvSpPr>
        <p:spPr>
          <a:xfrm>
            <a:off x="457200" y="2133600"/>
            <a:ext cx="8382000" cy="399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4" name="Google Shape;244;p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5" name="Google Shape;245;p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6" name="Google Shape;246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ransition>
    <p:push dir="r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800"/>
              <a:buFont typeface="Calibri"/>
              <a:buNone/>
            </a:pPr>
            <a:r>
              <a:rPr lang="en-US" sz="4800"/>
              <a:t>Lake Travis FFA Alumni</a:t>
            </a:r>
            <a:endParaRPr/>
          </a:p>
        </p:txBody>
      </p:sp>
      <p:sp>
        <p:nvSpPr>
          <p:cNvPr id="322" name="Google Shape;322;p4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 b="1"/>
              <a:t>October 4, 2022</a:t>
            </a:r>
            <a:endParaRPr b="1"/>
          </a:p>
        </p:txBody>
      </p:sp>
    </p:spTree>
  </p:cSld>
  <p:clrMapOvr>
    <a:masterClrMapping/>
  </p:clrMapOvr>
  <p:transition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8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2022 - 2023 LT FFA Sponsors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7808"/>
              <a:buFont typeface="Arial"/>
              <a:buNone/>
            </a:pPr>
            <a:r>
              <a:rPr lang="en-US" sz="3955"/>
              <a:t>Thank you!!</a:t>
            </a:r>
            <a:endParaRPr sz="3955"/>
          </a:p>
        </p:txBody>
      </p:sp>
      <p:sp>
        <p:nvSpPr>
          <p:cNvPr id="394" name="Google Shape;394;p58"/>
          <p:cNvSpPr txBox="1">
            <a:spLocks noGrp="1"/>
          </p:cNvSpPr>
          <p:nvPr>
            <p:ph type="body" idx="1"/>
          </p:nvPr>
        </p:nvSpPr>
        <p:spPr>
          <a:xfrm>
            <a:off x="457200" y="1716950"/>
            <a:ext cx="8382000" cy="524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88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850" b="1">
                <a:solidFill>
                  <a:srgbClr val="CCCCCC"/>
                </a:solidFill>
              </a:rPr>
              <a:t>Silver</a:t>
            </a:r>
            <a:endParaRPr sz="2850" b="1">
              <a:solidFill>
                <a:srgbClr val="CCCCCC"/>
              </a:solidFill>
            </a:endParaRPr>
          </a:p>
          <a:p>
            <a:pPr marL="457200" lvl="0" indent="-342392" algn="l" rtl="0">
              <a:spcBef>
                <a:spcPts val="360"/>
              </a:spcBef>
              <a:spcAft>
                <a:spcPts val="0"/>
              </a:spcAft>
              <a:buSzPct val="100000"/>
              <a:buChar char="•"/>
            </a:pPr>
            <a:r>
              <a:rPr lang="en-US" sz="2560"/>
              <a:t>A+ Federal Credit Union</a:t>
            </a:r>
            <a:endParaRPr sz="2560"/>
          </a:p>
          <a:p>
            <a:pPr marL="457200" lvl="0" indent="-342392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2560"/>
              <a:t>Nitro Swimming </a:t>
            </a:r>
            <a:endParaRPr sz="2560"/>
          </a:p>
          <a:p>
            <a:pPr marL="457200" lvl="0" indent="-342392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2560"/>
              <a:t>The Wise Family</a:t>
            </a:r>
            <a:endParaRPr sz="2560"/>
          </a:p>
          <a:p>
            <a:pPr marL="457200" lvl="0" indent="-342392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2560"/>
              <a:t>McCoys Building &amp; Supply (Bee Cave)</a:t>
            </a:r>
            <a:endParaRPr sz="2560"/>
          </a:p>
          <a:p>
            <a:pPr marL="457200" lvl="0" indent="-342392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2560"/>
              <a:t>Zilker Media</a:t>
            </a:r>
            <a:endParaRPr sz="2560"/>
          </a:p>
          <a:p>
            <a:pPr marL="457200" lvl="0" indent="-342392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2560"/>
              <a:t>Rudy’s “Country Store” &amp; Bar-B-Q</a:t>
            </a:r>
            <a:endParaRPr sz="2560"/>
          </a:p>
          <a:p>
            <a:pPr marL="457200" lvl="0" indent="-342392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2560"/>
              <a:t>Reata Insurance Group</a:t>
            </a:r>
            <a:endParaRPr sz="2560"/>
          </a:p>
          <a:p>
            <a:pPr marL="457200" lvl="0" indent="-342392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2560"/>
              <a:t>The Vance Family</a:t>
            </a:r>
            <a:endParaRPr sz="256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E69138"/>
                </a:solidFill>
              </a:rPr>
              <a:t>Bronze</a:t>
            </a:r>
            <a:endParaRPr sz="2400" b="1">
              <a:solidFill>
                <a:srgbClr val="E69138"/>
              </a:solidFill>
            </a:endParaRPr>
          </a:p>
          <a:p>
            <a:pPr marL="457200" lvl="0" indent="-335280" algn="l" rtl="0">
              <a:spcBef>
                <a:spcPts val="360"/>
              </a:spcBef>
              <a:spcAft>
                <a:spcPts val="0"/>
              </a:spcAft>
              <a:buSzPct val="100000"/>
              <a:buChar char="•"/>
            </a:pPr>
            <a:r>
              <a:rPr lang="en-US" sz="2400"/>
              <a:t>VIK Complete Care</a:t>
            </a:r>
            <a:endParaRPr sz="2400"/>
          </a:p>
          <a:p>
            <a:pPr marL="457200" lvl="0" indent="-33528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2400"/>
              <a:t>Lakeway Vision Associates</a:t>
            </a:r>
            <a:endParaRPr sz="2400"/>
          </a:p>
          <a:p>
            <a:pPr marL="457200" lvl="0" indent="-33528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2400"/>
              <a:t>Flipnastics</a:t>
            </a:r>
            <a:endParaRPr sz="2400"/>
          </a:p>
          <a:p>
            <a:pPr marL="457200" lvl="0" indent="-33528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2400"/>
              <a:t>Evans Livestock</a:t>
            </a:r>
            <a:endParaRPr sz="2400"/>
          </a:p>
          <a:p>
            <a:pPr marL="457200" lvl="0" indent="-33528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2400"/>
              <a:t>Ben Archer - State Farm</a:t>
            </a:r>
            <a:endParaRPr sz="2400"/>
          </a:p>
          <a:p>
            <a:pPr marL="457200" lvl="0" indent="-33528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2400"/>
              <a:t>China Steakhouse</a:t>
            </a:r>
            <a:endParaRPr sz="2400"/>
          </a:p>
          <a:p>
            <a:pPr marL="457200" lvl="0" indent="-33528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2400"/>
              <a:t>The Allmand Family</a:t>
            </a:r>
            <a:endParaRPr sz="24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/>
              <a:t>Shout outs to </a:t>
            </a:r>
            <a:r>
              <a:rPr lang="en-US" sz="2400">
                <a:solidFill>
                  <a:srgbClr val="FFC000"/>
                </a:solidFill>
              </a:rPr>
              <a:t>BYC Construction</a:t>
            </a:r>
            <a:r>
              <a:rPr lang="en-US" sz="2400"/>
              <a:t>, </a:t>
            </a:r>
            <a:r>
              <a:rPr lang="en-US" sz="2400">
                <a:solidFill>
                  <a:srgbClr val="FFC000"/>
                </a:solidFill>
              </a:rPr>
              <a:t>512 Frenchies</a:t>
            </a:r>
            <a:r>
              <a:rPr lang="en-US" sz="2400"/>
              <a:t> &amp; </a:t>
            </a:r>
            <a:r>
              <a:rPr lang="en-US" sz="2400">
                <a:solidFill>
                  <a:srgbClr val="FFC000"/>
                </a:solidFill>
              </a:rPr>
              <a:t>Malco Electric</a:t>
            </a:r>
            <a:r>
              <a:rPr lang="en-US" sz="2400"/>
              <a:t> for being Cav Classic buckle sponsors!!</a:t>
            </a:r>
            <a:endParaRPr sz="2400"/>
          </a:p>
        </p:txBody>
      </p:sp>
      <p:sp>
        <p:nvSpPr>
          <p:cNvPr id="395" name="Google Shape;395;p58"/>
          <p:cNvSpPr txBox="1"/>
          <p:nvPr/>
        </p:nvSpPr>
        <p:spPr>
          <a:xfrm>
            <a:off x="3164300" y="1275300"/>
            <a:ext cx="321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58"/>
          <p:cNvSpPr txBox="1"/>
          <p:nvPr/>
        </p:nvSpPr>
        <p:spPr>
          <a:xfrm>
            <a:off x="5839200" y="149282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Holly Noak</a:t>
            </a:r>
            <a:endParaRPr sz="2000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9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4400"/>
              <a:buFont typeface="Calibri"/>
              <a:buNone/>
            </a:pPr>
            <a:r>
              <a:rPr lang="en-US"/>
              <a:t>Fundraising </a:t>
            </a:r>
            <a:endParaRPr/>
          </a:p>
        </p:txBody>
      </p:sp>
      <p:sp>
        <p:nvSpPr>
          <p:cNvPr id="402" name="Google Shape;402;p59"/>
          <p:cNvSpPr txBox="1">
            <a:spLocks noGrp="1"/>
          </p:cNvSpPr>
          <p:nvPr>
            <p:ph type="body" idx="1"/>
          </p:nvPr>
        </p:nvSpPr>
        <p:spPr>
          <a:xfrm>
            <a:off x="533400" y="1819450"/>
            <a:ext cx="8382000" cy="48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/>
              <a:t>Sponsorship Drive</a:t>
            </a:r>
            <a:endParaRPr sz="3000" b="1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/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Deadline for logos to get on shirts: </a:t>
            </a:r>
            <a:r>
              <a:rPr lang="en-US" sz="3000">
                <a:solidFill>
                  <a:srgbClr val="FFC000"/>
                </a:solidFill>
              </a:rPr>
              <a:t>October 12th</a:t>
            </a:r>
            <a:endParaRPr sz="3000">
              <a:solidFill>
                <a:srgbClr val="FFC000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$25,000 Goal Update (as of 10/1/22)</a:t>
            </a:r>
            <a:endParaRPr sz="3000"/>
          </a:p>
          <a:p>
            <a:pPr marL="1600200" lvl="3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Char char="–"/>
            </a:pPr>
            <a:r>
              <a:rPr lang="en-US" sz="3000"/>
              <a:t>Collected:  $14,200</a:t>
            </a:r>
            <a:endParaRPr sz="30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1"/>
              <a:t>Personal Family Contributions</a:t>
            </a:r>
            <a:endParaRPr sz="3000" b="1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303" b="1"/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Can be given to Jenn DeLeon or Holly Noak</a:t>
            </a:r>
            <a:endParaRPr sz="3000"/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Preferred by 10/12</a:t>
            </a:r>
            <a:endParaRPr sz="3000"/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$500 donated/raised by each family</a:t>
            </a:r>
            <a:endParaRPr sz="3000"/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Drawing for those who have contributed already</a:t>
            </a:r>
            <a:endParaRPr sz="2500" b="1"/>
          </a:p>
        </p:txBody>
      </p:sp>
      <p:sp>
        <p:nvSpPr>
          <p:cNvPr id="403" name="Google Shape;403;p59"/>
          <p:cNvSpPr txBox="1"/>
          <p:nvPr/>
        </p:nvSpPr>
        <p:spPr>
          <a:xfrm>
            <a:off x="6432725" y="1552500"/>
            <a:ext cx="2344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Holly Noak</a:t>
            </a:r>
            <a:endParaRPr sz="2000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push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0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4400"/>
              <a:buFont typeface="Calibri"/>
              <a:buNone/>
            </a:pPr>
            <a:r>
              <a:rPr lang="en-US"/>
              <a:t>Fundraising </a:t>
            </a:r>
            <a:endParaRPr/>
          </a:p>
        </p:txBody>
      </p:sp>
      <p:sp>
        <p:nvSpPr>
          <p:cNvPr id="409" name="Google Shape;409;p60"/>
          <p:cNvSpPr txBox="1">
            <a:spLocks noGrp="1"/>
          </p:cNvSpPr>
          <p:nvPr>
            <p:ph type="body" idx="1"/>
          </p:nvPr>
        </p:nvSpPr>
        <p:spPr>
          <a:xfrm>
            <a:off x="457200" y="2133600"/>
            <a:ext cx="83820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en-US" sz="3000" b="1"/>
              <a:t>Raising Cane’s Spirit Night</a:t>
            </a:r>
            <a:endParaRPr sz="3000" b="1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endParaRPr sz="3000" b="1"/>
          </a:p>
          <a:p>
            <a:pPr marL="457200" lvl="0" indent="-3905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3000"/>
              <a:t>Friday, October 7, all day  (No School / HoCo Game day)</a:t>
            </a:r>
            <a:endParaRPr sz="300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/>
              <a:t>Pet Shot Clinic – Aline Crompton</a:t>
            </a:r>
            <a:endParaRPr sz="3000" b="1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/>
          </a:p>
          <a:p>
            <a:pPr marL="342900" lvl="0" indent="-3143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3000"/>
              <a:t>Monday, October 24, 5 p.m.</a:t>
            </a:r>
            <a:endParaRPr sz="3000"/>
          </a:p>
          <a:p>
            <a:pPr marL="342900" lvl="0" indent="-3143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3000"/>
              <a:t>All students volunteer; adults who signed up</a:t>
            </a:r>
            <a:endParaRPr sz="3000"/>
          </a:p>
          <a:p>
            <a:pPr marL="342900" lvl="0" indent="-3143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3000"/>
              <a:t>Be here 4:30 p.m.</a:t>
            </a:r>
            <a:endParaRPr sz="30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/>
              <a:t>P Terry’s Spirit Night</a:t>
            </a:r>
            <a:endParaRPr sz="3000" b="1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/>
          </a:p>
          <a:p>
            <a:pPr marL="342900" lvl="0" indent="-3143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3000"/>
              <a:t>Monday, October 24, 3 p.m – close</a:t>
            </a:r>
            <a:endParaRPr sz="3000"/>
          </a:p>
          <a:p>
            <a:pPr marL="342900" lvl="0" indent="-3143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3000"/>
              <a:t>Go after Pet Shot Clinic!</a:t>
            </a:r>
            <a:endParaRPr sz="30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b="1"/>
          </a:p>
        </p:txBody>
      </p:sp>
      <p:sp>
        <p:nvSpPr>
          <p:cNvPr id="410" name="Google Shape;410;p60"/>
          <p:cNvSpPr txBox="1"/>
          <p:nvPr/>
        </p:nvSpPr>
        <p:spPr>
          <a:xfrm>
            <a:off x="6432725" y="1552500"/>
            <a:ext cx="2344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Holly Noak</a:t>
            </a:r>
            <a:endParaRPr sz="2000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push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1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Cav Classic Updates</a:t>
            </a:r>
            <a:endParaRPr/>
          </a:p>
        </p:txBody>
      </p:sp>
      <p:sp>
        <p:nvSpPr>
          <p:cNvPr id="417" name="Google Shape;417;p61"/>
          <p:cNvSpPr txBox="1">
            <a:spLocks noGrp="1"/>
          </p:cNvSpPr>
          <p:nvPr>
            <p:ph type="body" idx="1"/>
          </p:nvPr>
        </p:nvSpPr>
        <p:spPr>
          <a:xfrm>
            <a:off x="457200" y="2133600"/>
            <a:ext cx="8382000" cy="3992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Signup will go out after meeting – ALL parents and students volunteer (</a:t>
            </a:r>
            <a:r>
              <a:rPr lang="en-US" u="sng"/>
              <a:t>even if not showing</a:t>
            </a:r>
            <a:r>
              <a:rPr lang="en-US"/>
              <a:t>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Set-up </a:t>
            </a:r>
            <a:r>
              <a:rPr lang="en-US">
                <a:solidFill>
                  <a:srgbClr val="FFC000"/>
                </a:solidFill>
              </a:rPr>
              <a:t>Thursday 11/10/22 2:30 -6:30 p.m. </a:t>
            </a:r>
            <a:r>
              <a:rPr lang="en-US"/>
              <a:t>DSRP – bring gloves, mallets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Show </a:t>
            </a:r>
            <a:r>
              <a:rPr lang="en-US">
                <a:solidFill>
                  <a:srgbClr val="FFC000"/>
                </a:solidFill>
              </a:rPr>
              <a:t>Saturday 11/12/22 – all day</a:t>
            </a:r>
            <a:r>
              <a:rPr lang="en-US"/>
              <a:t> (more info at next meeting about loading/prepping animals)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See FB  page for more info</a:t>
            </a:r>
            <a:endParaRPr/>
          </a:p>
        </p:txBody>
      </p:sp>
      <p:sp>
        <p:nvSpPr>
          <p:cNvPr id="418" name="Google Shape;418;p61"/>
          <p:cNvSpPr txBox="1"/>
          <p:nvPr/>
        </p:nvSpPr>
        <p:spPr>
          <a:xfrm>
            <a:off x="5839200" y="150630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Kathleen Fisher</a:t>
            </a:r>
            <a:endParaRPr sz="2000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62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TCYS Updates</a:t>
            </a:r>
            <a:endParaRPr/>
          </a:p>
        </p:txBody>
      </p:sp>
      <p:sp>
        <p:nvSpPr>
          <p:cNvPr id="425" name="Google Shape;425;p62"/>
          <p:cNvSpPr txBox="1">
            <a:spLocks noGrp="1"/>
          </p:cNvSpPr>
          <p:nvPr>
            <p:ph type="body" idx="1"/>
          </p:nvPr>
        </p:nvSpPr>
        <p:spPr>
          <a:xfrm>
            <a:off x="457200" y="2133600"/>
            <a:ext cx="8382000" cy="3992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solidFill>
                  <a:srgbClr val="FFC000"/>
                </a:solidFill>
              </a:rPr>
              <a:t>Entries</a:t>
            </a:r>
            <a:r>
              <a:rPr lang="en-US"/>
              <a:t> due (both Youth Fair AND livestock projects) October 12, 2022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solidFill>
                  <a:srgbClr val="FFC000"/>
                </a:solidFill>
              </a:rPr>
              <a:t>Show</a:t>
            </a:r>
            <a:r>
              <a:rPr lang="en-US"/>
              <a:t> is January 12-14, 2023 at Travis County Expo Center – plan to be there all days if showing animals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solidFill>
                  <a:srgbClr val="FFC000"/>
                </a:solidFill>
              </a:rPr>
              <a:t>Housing</a:t>
            </a:r>
            <a:r>
              <a:rPr lang="en-US"/>
              <a:t> needs – rent RVs?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solidFill>
                  <a:srgbClr val="FFC000"/>
                </a:solidFill>
              </a:rPr>
              <a:t>Cantina</a:t>
            </a:r>
            <a:r>
              <a:rPr lang="en-US"/>
              <a:t> needs – needs a chair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800"/>
              <a:buChar char="●"/>
            </a:pPr>
            <a:r>
              <a:rPr lang="en-US">
                <a:solidFill>
                  <a:srgbClr val="FFC000"/>
                </a:solidFill>
              </a:rPr>
              <a:t>Pen Decorating</a:t>
            </a:r>
            <a:r>
              <a:rPr lang="en-US"/>
              <a:t> – Wednesday evening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800"/>
              <a:buChar char="●"/>
            </a:pPr>
            <a:r>
              <a:rPr lang="en-US">
                <a:solidFill>
                  <a:srgbClr val="FFC000"/>
                </a:solidFill>
              </a:rPr>
              <a:t>Pen Set-up/Tear Down</a:t>
            </a:r>
            <a:endParaRPr>
              <a:solidFill>
                <a:srgbClr val="FFC000"/>
              </a:solidFill>
            </a:endParaRPr>
          </a:p>
        </p:txBody>
      </p:sp>
      <p:sp>
        <p:nvSpPr>
          <p:cNvPr id="426" name="Google Shape;426;p62"/>
          <p:cNvSpPr txBox="1"/>
          <p:nvPr/>
        </p:nvSpPr>
        <p:spPr>
          <a:xfrm>
            <a:off x="5839200" y="150630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Kathleen Fisher</a:t>
            </a:r>
            <a:endParaRPr sz="2000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63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TCYS Show-N-Tell</a:t>
            </a:r>
            <a:endParaRPr/>
          </a:p>
        </p:txBody>
      </p:sp>
      <p:pic>
        <p:nvPicPr>
          <p:cNvPr id="433" name="Google Shape;433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325" y="2569600"/>
            <a:ext cx="3135150" cy="418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63"/>
          <p:cNvPicPr preferRelativeResize="0"/>
          <p:nvPr/>
        </p:nvPicPr>
        <p:blipFill rotWithShape="1">
          <a:blip r:embed="rId4">
            <a:alphaModFix/>
          </a:blip>
          <a:srcRect l="18771" t="4324"/>
          <a:stretch/>
        </p:blipFill>
        <p:spPr>
          <a:xfrm>
            <a:off x="2799800" y="1574450"/>
            <a:ext cx="3544402" cy="298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0025" y="2858400"/>
            <a:ext cx="2999699" cy="399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64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TCYS Show-N-Tell </a:t>
            </a:r>
            <a:r>
              <a:rPr lang="en-US" i="1"/>
              <a:t>Continued</a:t>
            </a:r>
            <a:endParaRPr i="1"/>
          </a:p>
        </p:txBody>
      </p:sp>
      <p:pic>
        <p:nvPicPr>
          <p:cNvPr id="442" name="Google Shape;442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0075" y="1577225"/>
            <a:ext cx="3329624" cy="249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9525" y="1478000"/>
            <a:ext cx="3594225" cy="2695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61100" y="3940438"/>
            <a:ext cx="3594225" cy="2695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6497" y="3718550"/>
            <a:ext cx="2354599" cy="3139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6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55325" y="3867588"/>
            <a:ext cx="2131023" cy="284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65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TCYS Youth Fair</a:t>
            </a:r>
            <a:endParaRPr/>
          </a:p>
        </p:txBody>
      </p:sp>
      <p:pic>
        <p:nvPicPr>
          <p:cNvPr id="453" name="Google Shape;45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4873" y="1611275"/>
            <a:ext cx="2734199" cy="374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6128363" y="4147162"/>
            <a:ext cx="3062175" cy="235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65"/>
          <p:cNvPicPr preferRelativeResize="0"/>
          <p:nvPr/>
        </p:nvPicPr>
        <p:blipFill rotWithShape="1">
          <a:blip r:embed="rId5">
            <a:alphaModFix/>
          </a:blip>
          <a:srcRect t="-1970" r="12441" b="4400"/>
          <a:stretch/>
        </p:blipFill>
        <p:spPr>
          <a:xfrm>
            <a:off x="287100" y="2133600"/>
            <a:ext cx="2734199" cy="3223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65"/>
          <p:cNvPicPr preferRelativeResize="0"/>
          <p:nvPr/>
        </p:nvPicPr>
        <p:blipFill rotWithShape="1">
          <a:blip r:embed="rId6">
            <a:alphaModFix/>
          </a:blip>
          <a:srcRect l="15644" r="5702"/>
          <a:stretch/>
        </p:blipFill>
        <p:spPr>
          <a:xfrm>
            <a:off x="2631550" y="2748475"/>
            <a:ext cx="2359500" cy="4109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66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Teacher Update</a:t>
            </a:r>
            <a:endParaRPr/>
          </a:p>
        </p:txBody>
      </p:sp>
      <p:sp>
        <p:nvSpPr>
          <p:cNvPr id="463" name="Google Shape;463;p66"/>
          <p:cNvSpPr txBox="1"/>
          <p:nvPr/>
        </p:nvSpPr>
        <p:spPr>
          <a:xfrm>
            <a:off x="7675175" y="1589000"/>
            <a:ext cx="1243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P. White</a:t>
            </a:r>
            <a:endParaRPr sz="2200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66"/>
          <p:cNvSpPr txBox="1">
            <a:spLocks noGrp="1"/>
          </p:cNvSpPr>
          <p:nvPr>
            <p:ph type="body" idx="1"/>
          </p:nvPr>
        </p:nvSpPr>
        <p:spPr>
          <a:xfrm>
            <a:off x="457200" y="2509125"/>
            <a:ext cx="8382000" cy="3992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What’s happened since last meeting: Goat/lamb/Pig arrival, LDE teams forming, Capital District Meeting</a:t>
            </a:r>
            <a:endParaRPr sz="2800"/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Pen Rent/Deposits due asap for Good Standing (includes basic meds for anything we can treat) </a:t>
            </a:r>
            <a:endParaRPr sz="2800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/>
              <a:t>See Mr K White and make sure Pen Deposits and Rent have been paid……to be in good standing!</a:t>
            </a:r>
            <a:endParaRPr sz="29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67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Teacher Update</a:t>
            </a:r>
            <a:endParaRPr/>
          </a:p>
        </p:txBody>
      </p:sp>
      <p:sp>
        <p:nvSpPr>
          <p:cNvPr id="471" name="Google Shape;471;p67"/>
          <p:cNvSpPr txBox="1">
            <a:spLocks noGrp="1"/>
          </p:cNvSpPr>
          <p:nvPr>
            <p:ph type="body" idx="1"/>
          </p:nvPr>
        </p:nvSpPr>
        <p:spPr>
          <a:xfrm>
            <a:off x="457200" y="2133600"/>
            <a:ext cx="8382000" cy="3992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457200" lvl="0" indent="-35798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2629"/>
              <a:t>In the barns:  twice a day - Feed/Clean Pens/Sweep, not just in front of their pen, help out with keeping the whole barn tidy and clean.</a:t>
            </a:r>
            <a:endParaRPr sz="2629"/>
          </a:p>
          <a:p>
            <a:pPr marL="457200" lvl="0" indent="-35798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2629"/>
              <a:t>Trash/Poop goes to the dumpster-no buckets of poop left in barn! </a:t>
            </a:r>
            <a:endParaRPr sz="2629"/>
          </a:p>
          <a:p>
            <a:pPr marL="457200" lvl="0" indent="-35798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2629"/>
              <a:t>What to do if animal seems sick (how do I know if it is sick?)</a:t>
            </a:r>
            <a:endParaRPr sz="2629"/>
          </a:p>
          <a:p>
            <a:pPr marL="457200" lvl="0" indent="-35798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2629"/>
              <a:t>How to prepare for cold weather (buy heat lamps now) nights in low 40’s</a:t>
            </a:r>
            <a:endParaRPr sz="2629"/>
          </a:p>
          <a:p>
            <a:pPr marL="457200" lvl="0" indent="-35798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2629"/>
              <a:t>Quality Counts -- what it is and when it has to be done Nov 12</a:t>
            </a:r>
            <a:endParaRPr sz="2629"/>
          </a:p>
          <a:p>
            <a:pPr marL="457200" lvl="0" indent="-35798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2629"/>
              <a:t>No pass, no play rules -- timing for passing grades necessary to show  Most important date is Dec 16</a:t>
            </a:r>
            <a:endParaRPr sz="2629"/>
          </a:p>
          <a:p>
            <a:pPr marL="457200" lvl="0" indent="-35798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2629"/>
              <a:t>Scheduling slaughter dates for pigs - now for  January </a:t>
            </a:r>
            <a:endParaRPr sz="2629"/>
          </a:p>
          <a:p>
            <a:pPr marL="457200" lvl="0" indent="-35163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95092"/>
              <a:buChar char="•"/>
            </a:pPr>
            <a:r>
              <a:rPr lang="en-US" sz="2629"/>
              <a:t>Barn contract states - animals are to be out of barn no later than 2 weeks after their last show. For a lot that is TCYS, unless attending a major show</a:t>
            </a:r>
            <a:r>
              <a:rPr lang="en-US" sz="2500"/>
              <a:t>.</a:t>
            </a:r>
            <a:endParaRPr sz="2500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2380"/>
              <a:buFont typeface="Arial"/>
              <a:buNone/>
            </a:pPr>
            <a:endParaRPr sz="21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67"/>
          <p:cNvSpPr txBox="1"/>
          <p:nvPr/>
        </p:nvSpPr>
        <p:spPr>
          <a:xfrm>
            <a:off x="7553700" y="149100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P. White</a:t>
            </a:r>
            <a:endParaRPr sz="2200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0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4400"/>
              <a:buFont typeface="Calibri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328" name="Google Shape;328;p50"/>
          <p:cNvSpPr txBox="1">
            <a:spLocks noGrp="1"/>
          </p:cNvSpPr>
          <p:nvPr>
            <p:ph type="body" idx="1"/>
          </p:nvPr>
        </p:nvSpPr>
        <p:spPr>
          <a:xfrm>
            <a:off x="544500" y="2358600"/>
            <a:ext cx="8167800" cy="44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4682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435"/>
              <a:buChar char="•"/>
            </a:pPr>
            <a:r>
              <a:rPr lang="en-US" sz="3435" b="1"/>
              <a:t>Welcome – Thank yous!</a:t>
            </a:r>
            <a:endParaRPr sz="3435" b="1"/>
          </a:p>
          <a:p>
            <a:pPr marL="457200" lvl="0" indent="-44682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435"/>
              <a:buChar char="•"/>
            </a:pPr>
            <a:r>
              <a:rPr lang="en-US" sz="3435" b="1"/>
              <a:t>Minutes/Secretary Update</a:t>
            </a:r>
            <a:endParaRPr sz="3435" b="1"/>
          </a:p>
          <a:p>
            <a:pPr marL="457200" lvl="0" indent="-44682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435"/>
              <a:buChar char="•"/>
            </a:pPr>
            <a:r>
              <a:rPr lang="en-US" sz="3435" b="1"/>
              <a:t>Treasurer’s Report/Budget Review</a:t>
            </a:r>
            <a:endParaRPr sz="3435" b="1"/>
          </a:p>
          <a:p>
            <a:pPr marL="457200" lvl="0" indent="-44682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435"/>
              <a:buChar char="•"/>
            </a:pPr>
            <a:r>
              <a:rPr lang="en-US" sz="3435" b="1"/>
              <a:t>Sponsorships/Fundraiser Update</a:t>
            </a:r>
            <a:endParaRPr sz="3435" b="1"/>
          </a:p>
          <a:p>
            <a:pPr marL="457200" lvl="0" indent="-44682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435"/>
              <a:buChar char="•"/>
            </a:pPr>
            <a:r>
              <a:rPr lang="en-US" sz="3435" b="1"/>
              <a:t>Cav Classic/TCYS Needs</a:t>
            </a:r>
            <a:endParaRPr sz="3435" b="1"/>
          </a:p>
          <a:p>
            <a:pPr marL="457200" lvl="0" indent="-44682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435"/>
              <a:buChar char="•"/>
            </a:pPr>
            <a:r>
              <a:rPr lang="en-US" sz="3435" b="1"/>
              <a:t>Teacher Update</a:t>
            </a:r>
            <a:endParaRPr sz="3435" b="1"/>
          </a:p>
          <a:p>
            <a:pPr marL="457200" lvl="0" indent="-44682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435"/>
              <a:buChar char="•"/>
            </a:pPr>
            <a:r>
              <a:rPr lang="en-US" sz="3435" b="1"/>
              <a:t>What the Kids are Talking About</a:t>
            </a:r>
            <a:endParaRPr sz="3435" b="1"/>
          </a:p>
          <a:p>
            <a:pPr marL="457200" lvl="0" indent="-44682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435"/>
              <a:buChar char="•"/>
            </a:pPr>
            <a:r>
              <a:rPr lang="en-US" sz="3435" b="1"/>
              <a:t>Celebrating Successes</a:t>
            </a:r>
            <a:endParaRPr sz="3435" b="1"/>
          </a:p>
          <a:p>
            <a:pPr marL="457200" lvl="0" indent="-44682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435"/>
              <a:buChar char="•"/>
            </a:pPr>
            <a:r>
              <a:rPr lang="en-US" sz="3435" b="1"/>
              <a:t>New Business/Questions</a:t>
            </a:r>
            <a:endParaRPr sz="3435" b="1"/>
          </a:p>
          <a:p>
            <a:pPr marL="457200" lvl="0" indent="-44682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435"/>
              <a:buChar char="•"/>
            </a:pPr>
            <a:r>
              <a:rPr lang="en-US" sz="3435" b="1"/>
              <a:t>Mark Your Calendar</a:t>
            </a:r>
            <a:endParaRPr sz="3435" b="1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80"/>
              <a:buNone/>
            </a:pPr>
            <a:endParaRPr sz="3380" b="1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80"/>
              <a:buNone/>
            </a:pPr>
            <a:endParaRPr sz="3380"/>
          </a:p>
          <a:p>
            <a:pPr marL="342900" lvl="0" indent="-139700" algn="l" rtl="0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80"/>
              <a:buNone/>
            </a:pPr>
            <a:endParaRPr sz="3380"/>
          </a:p>
        </p:txBody>
      </p:sp>
    </p:spTree>
  </p:cSld>
  <p:clrMapOvr>
    <a:masterClrMapping/>
  </p:clrMapOvr>
  <p:transition>
    <p:push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68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ct val="100000"/>
              <a:buFont typeface="Calibri"/>
              <a:buNone/>
            </a:pPr>
            <a:r>
              <a:rPr lang="en-US"/>
              <a:t>Validation: Lamb/Goat Oct 18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ct val="100000"/>
              <a:buFont typeface="Calibri"/>
              <a:buNone/>
            </a:pPr>
            <a:r>
              <a:rPr lang="en-US"/>
              <a:t>Pigs November 5th   </a:t>
            </a:r>
            <a:endParaRPr/>
          </a:p>
        </p:txBody>
      </p:sp>
      <p:pic>
        <p:nvPicPr>
          <p:cNvPr id="478" name="Google Shape;478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198" y="2895625"/>
            <a:ext cx="2267900" cy="3023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68"/>
          <p:cNvPicPr preferRelativeResize="0"/>
          <p:nvPr/>
        </p:nvPicPr>
        <p:blipFill rotWithShape="1">
          <a:blip r:embed="rId4">
            <a:alphaModFix/>
          </a:blip>
          <a:srcRect r="15476" b="-27975"/>
          <a:stretch/>
        </p:blipFill>
        <p:spPr>
          <a:xfrm>
            <a:off x="2595675" y="1515125"/>
            <a:ext cx="2571752" cy="4056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22050" y="1515125"/>
            <a:ext cx="2488049" cy="246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67386" y="4857821"/>
            <a:ext cx="1604625" cy="2000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6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07000" y="4391200"/>
            <a:ext cx="3518147" cy="2466801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68"/>
          <p:cNvSpPr txBox="1"/>
          <p:nvPr/>
        </p:nvSpPr>
        <p:spPr>
          <a:xfrm>
            <a:off x="501425" y="2192575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P. White</a:t>
            </a:r>
            <a:endParaRPr sz="2200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push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69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Anything Else the Kids are Talking About:</a:t>
            </a:r>
            <a:endParaRPr/>
          </a:p>
        </p:txBody>
      </p:sp>
      <p:sp>
        <p:nvSpPr>
          <p:cNvPr id="490" name="Google Shape;490;p69"/>
          <p:cNvSpPr txBox="1">
            <a:spLocks noGrp="1"/>
          </p:cNvSpPr>
          <p:nvPr>
            <p:ph type="body" idx="1"/>
          </p:nvPr>
        </p:nvSpPr>
        <p:spPr>
          <a:xfrm>
            <a:off x="457200" y="2133600"/>
            <a:ext cx="6368700" cy="4541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What the Kids are Talking About:</a:t>
            </a:r>
            <a:endParaRPr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US" sz="6400">
                <a:latin typeface="Playfair Display"/>
                <a:ea typeface="Playfair Display"/>
                <a:cs typeface="Playfair Display"/>
                <a:sym typeface="Playfair Display"/>
              </a:rPr>
              <a:t>   FFA DUES</a:t>
            </a:r>
            <a:endParaRPr sz="6400"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US" sz="6400">
                <a:latin typeface="Playfair Display"/>
                <a:ea typeface="Playfair Display"/>
                <a:cs typeface="Playfair Display"/>
                <a:sym typeface="Playfair Display"/>
              </a:rPr>
              <a:t>   What is TCYS</a:t>
            </a:r>
            <a:endParaRPr sz="6400"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US" sz="6400">
                <a:latin typeface="Playfair Display"/>
                <a:ea typeface="Playfair Display"/>
                <a:cs typeface="Playfair Display"/>
                <a:sym typeface="Playfair Display"/>
              </a:rPr>
              <a:t>   TCYS</a:t>
            </a:r>
            <a:endParaRPr sz="6400"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US" sz="6400">
                <a:latin typeface="Playfair Display"/>
                <a:ea typeface="Playfair Display"/>
                <a:cs typeface="Playfair Display"/>
                <a:sym typeface="Playfair Display"/>
              </a:rPr>
              <a:t>    Lamb and Goat Validation Oct 18</a:t>
            </a:r>
            <a:endParaRPr sz="6400"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US" sz="6400">
                <a:latin typeface="Playfair Display"/>
                <a:ea typeface="Playfair Display"/>
                <a:cs typeface="Playfair Display"/>
                <a:sym typeface="Playfair Display"/>
              </a:rPr>
              <a:t>    No Pass- No Play</a:t>
            </a:r>
            <a:endParaRPr sz="64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US" sz="6400">
                <a:latin typeface="Playfair Display"/>
                <a:ea typeface="Playfair Display"/>
                <a:cs typeface="Playfair Display"/>
                <a:sym typeface="Playfair Display"/>
              </a:rPr>
              <a:t>    Eligibility Dates</a:t>
            </a:r>
            <a:endParaRPr sz="6400"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US" sz="6400">
                <a:latin typeface="Playfair Display"/>
                <a:ea typeface="Playfair Display"/>
                <a:cs typeface="Playfair Display"/>
                <a:sym typeface="Playfair Display"/>
              </a:rPr>
              <a:t>    Pen Rent/ Deposit</a:t>
            </a:r>
            <a:endParaRPr sz="64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US" sz="6400">
                <a:latin typeface="Playfair Display"/>
                <a:ea typeface="Playfair Display"/>
                <a:cs typeface="Playfair Display"/>
                <a:sym typeface="Playfair Display"/>
              </a:rPr>
              <a:t>    LDE’s- </a:t>
            </a:r>
            <a:r>
              <a:rPr lang="en-US" sz="6400" b="1">
                <a:latin typeface="Playfair Display"/>
                <a:ea typeface="Playfair Display"/>
                <a:cs typeface="Playfair Display"/>
                <a:sym typeface="Playfair Display"/>
              </a:rPr>
              <a:t>Lauren</a:t>
            </a:r>
            <a:endParaRPr sz="6400"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US" sz="6400">
                <a:latin typeface="Playfair Display"/>
                <a:ea typeface="Playfair Display"/>
                <a:cs typeface="Playfair Display"/>
                <a:sym typeface="Playfair Display"/>
              </a:rPr>
              <a:t>    FFA Jacket Order</a:t>
            </a:r>
            <a:endParaRPr sz="6400"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US" sz="6400">
                <a:latin typeface="Playfair Display"/>
                <a:ea typeface="Playfair Display"/>
                <a:cs typeface="Playfair Display"/>
                <a:sym typeface="Playfair Display"/>
              </a:rPr>
              <a:t>Small Animals (Bunnies) Aline Crompton</a:t>
            </a:r>
            <a:endParaRPr sz="6400"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US" sz="6400">
                <a:latin typeface="Playfair Display"/>
                <a:ea typeface="Playfair Display"/>
                <a:cs typeface="Playfair Display"/>
                <a:sym typeface="Playfair Display"/>
              </a:rPr>
              <a:t>Jackpot Shows</a:t>
            </a:r>
            <a:endParaRPr sz="6400"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US" sz="6400">
                <a:latin typeface="Playfair Display"/>
                <a:ea typeface="Playfair Display"/>
                <a:cs typeface="Playfair Display"/>
                <a:sym typeface="Playfair Display"/>
              </a:rPr>
              <a:t>Quality Counts</a:t>
            </a:r>
            <a:endParaRPr sz="6400"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US" sz="6400">
                <a:latin typeface="Playfair Display"/>
                <a:ea typeface="Playfair Display"/>
                <a:cs typeface="Playfair Display"/>
                <a:sym typeface="Playfair Display"/>
              </a:rPr>
              <a:t>Barn Hygiene</a:t>
            </a:r>
            <a:endParaRPr sz="6400"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US" sz="6400">
                <a:latin typeface="Playfair Display"/>
                <a:ea typeface="Playfair Display"/>
                <a:cs typeface="Playfair Display"/>
                <a:sym typeface="Playfair Display"/>
              </a:rPr>
              <a:t>Homecoming parade</a:t>
            </a:r>
            <a:endParaRPr sz="6400"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US" sz="6400">
                <a:latin typeface="Playfair Display"/>
                <a:ea typeface="Playfair Display"/>
                <a:cs typeface="Playfair Display"/>
                <a:sym typeface="Playfair Display"/>
              </a:rPr>
              <a:t>October Bonding Event - House of Torment</a:t>
            </a:r>
            <a:endParaRPr sz="6400"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US" sz="6400">
                <a:latin typeface="Playfair Display"/>
                <a:ea typeface="Playfair Display"/>
                <a:cs typeface="Playfair Display"/>
                <a:sym typeface="Playfair Display"/>
              </a:rPr>
              <a:t>Socials</a:t>
            </a:r>
            <a:endParaRPr sz="6400"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US" sz="6400">
                <a:latin typeface="Playfair Display"/>
                <a:ea typeface="Playfair Display"/>
                <a:cs typeface="Playfair Display"/>
                <a:sym typeface="Playfair Display"/>
              </a:rPr>
              <a:t>Volunteer Opportunities</a:t>
            </a:r>
            <a:endParaRPr sz="64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US" sz="6400">
                <a:latin typeface="Playfair Display"/>
                <a:ea typeface="Playfair Display"/>
                <a:cs typeface="Playfair Display"/>
                <a:sym typeface="Playfair Display"/>
              </a:rPr>
              <a:t>Officer Position Open</a:t>
            </a:r>
            <a:endParaRPr sz="6400"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64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6400" b="1" u="sng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6400" b="1" u="sng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-US" sz="6400">
                <a:latin typeface="Playfair Display"/>
                <a:ea typeface="Playfair Display"/>
                <a:cs typeface="Playfair Display"/>
                <a:sym typeface="Playfair Display"/>
              </a:rPr>
              <a:t>Lamb &amp; Goat Barn Expectations - AFTER MEETING for ALL lamb &amp; goat exhibitors</a:t>
            </a:r>
            <a:endParaRPr sz="64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69"/>
          <p:cNvSpPr txBox="1"/>
          <p:nvPr/>
        </p:nvSpPr>
        <p:spPr>
          <a:xfrm>
            <a:off x="7138250" y="149100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P. White</a:t>
            </a:r>
            <a:endParaRPr sz="2200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69"/>
          <p:cNvSpPr txBox="1"/>
          <p:nvPr/>
        </p:nvSpPr>
        <p:spPr>
          <a:xfrm>
            <a:off x="4862100" y="3661675"/>
            <a:ext cx="4127100" cy="12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Lamb &amp; Goat Barn Expectations - </a:t>
            </a:r>
            <a:endParaRPr sz="1600">
              <a:solidFill>
                <a:schemeClr val="lt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AFTER MEETING </a:t>
            </a:r>
            <a:endParaRPr sz="1600">
              <a:solidFill>
                <a:schemeClr val="lt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for ALL </a:t>
            </a:r>
            <a:endParaRPr sz="1600">
              <a:solidFill>
                <a:schemeClr val="lt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lamb &amp; goat exhibitors</a:t>
            </a:r>
            <a:endParaRPr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70"/>
          <p:cNvSpPr txBox="1">
            <a:spLocks noGrp="1"/>
          </p:cNvSpPr>
          <p:nvPr>
            <p:ph type="title"/>
          </p:nvPr>
        </p:nvSpPr>
        <p:spPr>
          <a:xfrm>
            <a:off x="2115150" y="106150"/>
            <a:ext cx="49137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4600">
                <a:solidFill>
                  <a:srgbClr val="1C4587"/>
                </a:solidFill>
                <a:latin typeface="Georgia"/>
                <a:ea typeface="Georgia"/>
                <a:cs typeface="Georgia"/>
                <a:sym typeface="Georgia"/>
              </a:rPr>
              <a:t>Eligibility Dates</a:t>
            </a:r>
            <a:endParaRPr sz="5300">
              <a:solidFill>
                <a:srgbClr val="1C4587"/>
              </a:solidFill>
            </a:endParaRPr>
          </a:p>
        </p:txBody>
      </p:sp>
      <p:sp>
        <p:nvSpPr>
          <p:cNvPr id="499" name="Google Shape;499;p70"/>
          <p:cNvSpPr txBox="1">
            <a:spLocks noGrp="1"/>
          </p:cNvSpPr>
          <p:nvPr>
            <p:ph type="body" idx="1"/>
          </p:nvPr>
        </p:nvSpPr>
        <p:spPr>
          <a:xfrm>
            <a:off x="722750" y="2133600"/>
            <a:ext cx="8116500" cy="3992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NO PASS ~ NO PLAY</a:t>
            </a:r>
            <a:endParaRPr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This includes Jackpot Shows, Majors, &amp; Chapter Show</a:t>
            </a:r>
            <a:endParaRPr sz="26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500" name="Google Shape;50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750" y="3378725"/>
            <a:ext cx="8224216" cy="3160850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70"/>
          <p:cNvSpPr txBox="1"/>
          <p:nvPr/>
        </p:nvSpPr>
        <p:spPr>
          <a:xfrm>
            <a:off x="147050" y="4785000"/>
            <a:ext cx="857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TCYS</a:t>
            </a:r>
            <a:endParaRPr sz="22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02" name="Google Shape;502;p70"/>
          <p:cNvCxnSpPr>
            <a:stCxn id="501" idx="3"/>
            <a:endCxn id="501" idx="3"/>
          </p:cNvCxnSpPr>
          <p:nvPr/>
        </p:nvCxnSpPr>
        <p:spPr>
          <a:xfrm>
            <a:off x="1004450" y="5046600"/>
            <a:ext cx="0" cy="0"/>
          </a:xfrm>
          <a:prstGeom prst="straightConnector1">
            <a:avLst/>
          </a:prstGeom>
          <a:noFill/>
          <a:ln w="9525" cap="flat" cmpd="sng">
            <a:solidFill>
              <a:srgbClr val="17365D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71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Jack Pots - Show Successes</a:t>
            </a:r>
            <a:endParaRPr/>
          </a:p>
        </p:txBody>
      </p:sp>
      <p:sp>
        <p:nvSpPr>
          <p:cNvPr id="509" name="Google Shape;509;p71"/>
          <p:cNvSpPr txBox="1"/>
          <p:nvPr/>
        </p:nvSpPr>
        <p:spPr>
          <a:xfrm>
            <a:off x="958950" y="2023375"/>
            <a:ext cx="7667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71"/>
          <p:cNvSpPr txBox="1"/>
          <p:nvPr/>
        </p:nvSpPr>
        <p:spPr>
          <a:xfrm>
            <a:off x="6610725" y="1500175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1" name="Google Shape;511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8950" y="4148800"/>
            <a:ext cx="1627325" cy="225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7175" y="4148800"/>
            <a:ext cx="2717043" cy="2254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78202" y="3264264"/>
            <a:ext cx="2717050" cy="31388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72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New Business/Questions</a:t>
            </a:r>
            <a:endParaRPr/>
          </a:p>
        </p:txBody>
      </p:sp>
      <p:sp>
        <p:nvSpPr>
          <p:cNvPr id="520" name="Google Shape;520;p72"/>
          <p:cNvSpPr txBox="1">
            <a:spLocks noGrp="1"/>
          </p:cNvSpPr>
          <p:nvPr>
            <p:ph type="body" idx="1"/>
          </p:nvPr>
        </p:nvSpPr>
        <p:spPr>
          <a:xfrm>
            <a:off x="457200" y="2133600"/>
            <a:ext cx="8382000" cy="3992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57200" lvl="0" indent="-334327" algn="l" rtl="0">
              <a:spcBef>
                <a:spcPts val="360"/>
              </a:spcBef>
              <a:spcAft>
                <a:spcPts val="0"/>
              </a:spcAft>
              <a:buSzPct val="56250"/>
              <a:buChar char="-"/>
            </a:pPr>
            <a:r>
              <a:rPr lang="en-US"/>
              <a:t>Yard sign/car decal forms available</a:t>
            </a: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56250"/>
              <a:buChar char="-"/>
            </a:pPr>
            <a:r>
              <a:rPr lang="en-US"/>
              <a:t>What is a jackpot show and do I need to go?</a:t>
            </a: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56250"/>
              <a:buChar char="-"/>
            </a:pPr>
            <a:r>
              <a:rPr lang="en-US"/>
              <a:t>What is “OD” or “official dress” and does my child need it?</a:t>
            </a: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56250"/>
              <a:buChar char="-"/>
            </a:pPr>
            <a:r>
              <a:rPr lang="en-US"/>
              <a:t>Where do I get info on how to raise my animal? (links on web site to species specific guides)</a:t>
            </a: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56250"/>
              <a:buChar char="-"/>
            </a:pPr>
            <a:r>
              <a:rPr lang="en-US"/>
              <a:t>Other new business??</a:t>
            </a:r>
            <a:endParaRPr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56250"/>
              <a:buChar char="-"/>
            </a:pPr>
            <a:r>
              <a:rPr lang="en-US"/>
              <a:t>Questions??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72"/>
          <p:cNvSpPr txBox="1"/>
          <p:nvPr/>
        </p:nvSpPr>
        <p:spPr>
          <a:xfrm>
            <a:off x="7088025" y="1652325"/>
            <a:ext cx="1812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Kathleen Fisher</a:t>
            </a:r>
            <a:endParaRPr sz="2000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73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Mark Your Calendar</a:t>
            </a:r>
            <a:endParaRPr/>
          </a:p>
        </p:txBody>
      </p:sp>
      <p:sp>
        <p:nvSpPr>
          <p:cNvPr id="528" name="Google Shape;528;p73"/>
          <p:cNvSpPr txBox="1">
            <a:spLocks noGrp="1"/>
          </p:cNvSpPr>
          <p:nvPr>
            <p:ph type="body" idx="1"/>
          </p:nvPr>
        </p:nvSpPr>
        <p:spPr>
          <a:xfrm>
            <a:off x="1525200" y="1120875"/>
            <a:ext cx="7195800" cy="59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 sz="1700"/>
              <a:t>ASAP = Order FFA jackets for LDEs</a:t>
            </a:r>
            <a:endParaRPr sz="1700"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 sz="1700"/>
              <a:t>October 5 = HOCO parade 5-8 p.m.– all students can ride float – bring candy!</a:t>
            </a:r>
            <a:endParaRPr sz="1700"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 sz="1700"/>
              <a:t>October 6 = House of Torment bonding event for students</a:t>
            </a:r>
            <a:endParaRPr sz="1700"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 sz="1700"/>
              <a:t>October 7 = Raising Cane’s Spirit Night (HoCo Game Day)</a:t>
            </a:r>
            <a:endParaRPr sz="1700"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 sz="1700"/>
              <a:t>October 12 = Sponsorship deadline for logos on shirts; TCYS project entry deadline (form available online)</a:t>
            </a:r>
            <a:endParaRPr sz="1700"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 sz="1700"/>
              <a:t>October 14 = FFA alumni and student dues due for good standing</a:t>
            </a:r>
            <a:endParaRPr sz="1700"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 sz="1700"/>
              <a:t>October 18 = Lamb &amp; Goat Validation at Hendrickson’s Farm</a:t>
            </a:r>
            <a:endParaRPr sz="1700"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 sz="1700"/>
              <a:t>October 24 = Pet Shot Clinic and P Terry’s Spirit Night</a:t>
            </a:r>
            <a:endParaRPr sz="1700"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 sz="1700"/>
              <a:t>November 1 = Next Alumni Meeting 6 p.m.</a:t>
            </a:r>
            <a:endParaRPr sz="1700"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 sz="1700"/>
              <a:t>November 4 = Major Show Entries Due</a:t>
            </a:r>
            <a:endParaRPr sz="1700"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 sz="1700"/>
              <a:t>November 5 = Swine validation</a:t>
            </a:r>
            <a:endParaRPr sz="1700"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 sz="1700"/>
              <a:t>November 9 = Capital District LDE competition</a:t>
            </a:r>
            <a:endParaRPr sz="1700"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 sz="1700"/>
              <a:t>November 10 = Cav Classic Set-up</a:t>
            </a:r>
            <a:endParaRPr sz="1700"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 sz="1700"/>
              <a:t>November 12 = Cav Classic</a:t>
            </a:r>
            <a:endParaRPr sz="1700"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 sz="1700"/>
              <a:t>December 10 = LT FFA Chapter Show Here at the LT Ag Facility</a:t>
            </a:r>
            <a:endParaRPr sz="1700"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-US" sz="1700"/>
              <a:t>January 12-15, 2022 = TCYS Travis County Expo Center</a:t>
            </a:r>
            <a:endParaRPr sz="1700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</p:txBody>
      </p:sp>
      <p:sp>
        <p:nvSpPr>
          <p:cNvPr id="529" name="Google Shape;529;p73"/>
          <p:cNvSpPr txBox="1"/>
          <p:nvPr/>
        </p:nvSpPr>
        <p:spPr>
          <a:xfrm>
            <a:off x="6643675" y="1276875"/>
            <a:ext cx="2922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2200" b="0" i="1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74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Car Decal &amp; Yard Sign Orders</a:t>
            </a:r>
            <a:endParaRPr/>
          </a:p>
        </p:txBody>
      </p:sp>
      <p:sp>
        <p:nvSpPr>
          <p:cNvPr id="536" name="Google Shape;536;p74"/>
          <p:cNvSpPr txBox="1"/>
          <p:nvPr/>
        </p:nvSpPr>
        <p:spPr>
          <a:xfrm>
            <a:off x="767625" y="2534500"/>
            <a:ext cx="3466800" cy="3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AutoNum type="arabicPeriod"/>
            </a:pPr>
            <a:r>
              <a:rPr lang="en-US" sz="2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Fill out the form</a:t>
            </a:r>
            <a:br>
              <a:rPr lang="en-US" sz="2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AutoNum type="arabicPeriod"/>
            </a:pPr>
            <a:r>
              <a:rPr lang="en-US" sz="2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Make the check out to: “LT FFA ALUMNI” </a:t>
            </a:r>
            <a:endParaRPr sz="2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AutoNum type="arabicPeriod"/>
            </a:pPr>
            <a:r>
              <a:rPr lang="en-US" sz="2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Return form to the Susan Dow, Alumni Secretary</a:t>
            </a:r>
            <a:endParaRPr sz="2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7" name="Google Shape;537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6825" y="1524000"/>
            <a:ext cx="4005113" cy="518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75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9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0909"/>
              <a:buNone/>
            </a:pPr>
            <a:r>
              <a:rPr lang="en-US"/>
              <a:t>Don’t forget: </a:t>
            </a:r>
            <a:br>
              <a:rPr lang="en-US"/>
            </a:br>
            <a:r>
              <a:rPr lang="en-US"/>
              <a:t>Join Remind Group Alerts</a:t>
            </a:r>
            <a:endParaRPr/>
          </a:p>
        </p:txBody>
      </p:sp>
      <p:sp>
        <p:nvSpPr>
          <p:cNvPr id="544" name="Google Shape;544;p75"/>
          <p:cNvSpPr txBox="1">
            <a:spLocks noGrp="1"/>
          </p:cNvSpPr>
          <p:nvPr>
            <p:ph type="body" idx="1"/>
          </p:nvPr>
        </p:nvSpPr>
        <p:spPr>
          <a:xfrm>
            <a:off x="457200" y="2133600"/>
            <a:ext cx="8382000" cy="39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90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545" name="Google Shape;545;p75"/>
          <p:cNvSpPr txBox="1"/>
          <p:nvPr/>
        </p:nvSpPr>
        <p:spPr>
          <a:xfrm>
            <a:off x="2448625" y="1988050"/>
            <a:ext cx="6558300" cy="39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8181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Text number: 81010</a:t>
            </a:r>
            <a:endParaRPr sz="4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8181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sz="4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FFA Texts - @lt-ffa</a:t>
            </a:r>
            <a:endParaRPr sz="4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sz="4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Pigs - @oinker</a:t>
            </a:r>
            <a:endParaRPr sz="4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sz="4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Goats - @ltgoat</a:t>
            </a:r>
            <a:endParaRPr sz="4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sz="4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Lambs - @ltlambs</a:t>
            </a:r>
            <a:endParaRPr sz="4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6" name="Google Shape;546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0025" y="2394963"/>
            <a:ext cx="2952750" cy="1552575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75"/>
          <p:cNvSpPr txBox="1"/>
          <p:nvPr/>
        </p:nvSpPr>
        <p:spPr>
          <a:xfrm>
            <a:off x="7088025" y="1652325"/>
            <a:ext cx="1812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Kathleen Fisher</a:t>
            </a:r>
            <a:endParaRPr sz="2000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76"/>
          <p:cNvSpPr txBox="1">
            <a:spLocks noGrp="1"/>
          </p:cNvSpPr>
          <p:nvPr>
            <p:ph type="title"/>
          </p:nvPr>
        </p:nvSpPr>
        <p:spPr>
          <a:xfrm>
            <a:off x="139950" y="167175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Friday’s Dining Experience  </a:t>
            </a:r>
            <a:endParaRPr/>
          </a:p>
        </p:txBody>
      </p:sp>
      <p:sp>
        <p:nvSpPr>
          <p:cNvPr id="554" name="Google Shape;554;p76"/>
          <p:cNvSpPr txBox="1"/>
          <p:nvPr/>
        </p:nvSpPr>
        <p:spPr>
          <a:xfrm>
            <a:off x="139950" y="2549550"/>
            <a:ext cx="6714600" cy="572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>
                <a:solidFill>
                  <a:srgbClr val="FFC000"/>
                </a:solidFill>
                <a:latin typeface="Cambria"/>
                <a:ea typeface="Cambria"/>
                <a:cs typeface="Cambria"/>
                <a:sym typeface="Cambria"/>
              </a:rPr>
              <a:t>Raising Cane’s &amp; Raising $</a:t>
            </a:r>
            <a:endParaRPr sz="3400" b="1">
              <a:solidFill>
                <a:srgbClr val="FFC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5" name="Google Shape;555;p76"/>
          <p:cNvSpPr txBox="1"/>
          <p:nvPr/>
        </p:nvSpPr>
        <p:spPr>
          <a:xfrm>
            <a:off x="257600" y="3651275"/>
            <a:ext cx="5013000" cy="23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2000">
              <a:solidFill>
                <a:srgbClr val="FFFFFF"/>
              </a:solidFill>
              <a:latin typeface="Delius"/>
              <a:ea typeface="Delius"/>
              <a:cs typeface="Delius"/>
              <a:sym typeface="Delius"/>
            </a:endParaRPr>
          </a:p>
        </p:txBody>
      </p:sp>
      <p:pic>
        <p:nvPicPr>
          <p:cNvPr id="556" name="Google Shape;556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229" y="3651282"/>
            <a:ext cx="5013029" cy="2273175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76"/>
          <p:cNvSpPr txBox="1"/>
          <p:nvPr/>
        </p:nvSpPr>
        <p:spPr>
          <a:xfrm>
            <a:off x="5467700" y="3945425"/>
            <a:ext cx="2353200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1C232"/>
                </a:solidFill>
                <a:latin typeface="Delius"/>
                <a:ea typeface="Delius"/>
                <a:cs typeface="Delius"/>
                <a:sym typeface="Delius"/>
              </a:rPr>
              <a:t>October 7th</a:t>
            </a:r>
            <a:endParaRPr sz="3200" b="1">
              <a:solidFill>
                <a:srgbClr val="F1C232"/>
              </a:solidFill>
              <a:latin typeface="Delius"/>
              <a:ea typeface="Delius"/>
              <a:cs typeface="Delius"/>
              <a:sym typeface="Deliu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highlight>
                <a:srgbClr val="FFCB25"/>
              </a:highlight>
              <a:latin typeface="Delius"/>
              <a:ea typeface="Delius"/>
              <a:cs typeface="Delius"/>
              <a:sym typeface="Deliu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1C232"/>
                </a:solidFill>
                <a:latin typeface="Delius"/>
                <a:ea typeface="Delius"/>
                <a:cs typeface="Delius"/>
                <a:sym typeface="Delius"/>
              </a:rPr>
              <a:t>ALL DAY !!!! </a:t>
            </a:r>
            <a:endParaRPr sz="3000" b="1">
              <a:solidFill>
                <a:srgbClr val="F1C232"/>
              </a:solidFill>
              <a:latin typeface="Delius"/>
              <a:ea typeface="Delius"/>
              <a:cs typeface="Delius"/>
              <a:sym typeface="Deliu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77"/>
          <p:cNvSpPr txBox="1"/>
          <p:nvPr/>
        </p:nvSpPr>
        <p:spPr>
          <a:xfrm>
            <a:off x="457200" y="2286000"/>
            <a:ext cx="8382000" cy="48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lang="en-US" sz="54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Meeting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lang="en-US" sz="54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Adjourned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endParaRPr sz="5400" b="1" i="1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lang="en-US" sz="54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Thank you for attending!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endParaRPr sz="5400" b="1" i="1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" name="Google Shape;564;p77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4400"/>
              <a:buFont typeface="Calibri"/>
              <a:buNone/>
            </a:pPr>
            <a:r>
              <a:rPr lang="en-US"/>
              <a:t>Next Meeting Nov 1 (6pm)</a:t>
            </a:r>
            <a:endParaRPr/>
          </a:p>
        </p:txBody>
      </p:sp>
    </p:spTree>
  </p:cSld>
  <p:clrMapOvr>
    <a:masterClrMapping/>
  </p:clrMapOvr>
  <p:transition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1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September Meeting Minutes</a:t>
            </a:r>
            <a:endParaRPr/>
          </a:p>
        </p:txBody>
      </p:sp>
      <p:sp>
        <p:nvSpPr>
          <p:cNvPr id="335" name="Google Shape;335;p51"/>
          <p:cNvSpPr txBox="1"/>
          <p:nvPr/>
        </p:nvSpPr>
        <p:spPr>
          <a:xfrm>
            <a:off x="6815750" y="1708650"/>
            <a:ext cx="1929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51"/>
          <p:cNvSpPr txBox="1"/>
          <p:nvPr/>
        </p:nvSpPr>
        <p:spPr>
          <a:xfrm>
            <a:off x="5929125" y="170865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Susan Dow</a:t>
            </a:r>
            <a:endParaRPr/>
          </a:p>
        </p:txBody>
      </p:sp>
      <p:sp>
        <p:nvSpPr>
          <p:cNvPr id="337" name="Google Shape;337;p51"/>
          <p:cNvSpPr txBox="1"/>
          <p:nvPr/>
        </p:nvSpPr>
        <p:spPr>
          <a:xfrm>
            <a:off x="870450" y="2450300"/>
            <a:ext cx="7707900" cy="34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Review minutes from September meeting (sent in email)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Where to find Minutes of each meeting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Motion to Approve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2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Secretary Update</a:t>
            </a:r>
            <a:endParaRPr/>
          </a:p>
        </p:txBody>
      </p:sp>
      <p:sp>
        <p:nvSpPr>
          <p:cNvPr id="344" name="Google Shape;344;p52"/>
          <p:cNvSpPr txBox="1">
            <a:spLocks noGrp="1"/>
          </p:cNvSpPr>
          <p:nvPr>
            <p:ph type="body" idx="1"/>
          </p:nvPr>
        </p:nvSpPr>
        <p:spPr>
          <a:xfrm>
            <a:off x="457200" y="2509125"/>
            <a:ext cx="8382000" cy="3992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19100" algn="l" rtl="0">
              <a:spcBef>
                <a:spcPts val="360"/>
              </a:spcBef>
              <a:spcAft>
                <a:spcPts val="0"/>
              </a:spcAft>
              <a:buSzPts val="3000"/>
              <a:buFont typeface="Calibri"/>
              <a:buChar char="•"/>
            </a:pPr>
            <a:r>
              <a:rPr lang="en-US" sz="3000"/>
              <a:t>Reminder: Everyone please sign in, if you haven’t already done so.</a:t>
            </a:r>
            <a:endParaRPr sz="3000"/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Membership dues and forms for BOTH students and parents due by Friday 10/14/22 to be in good standing.</a:t>
            </a:r>
            <a:endParaRPr sz="3000" i="1"/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38 members to date</a:t>
            </a:r>
            <a:endParaRPr/>
          </a:p>
        </p:txBody>
      </p:sp>
      <p:sp>
        <p:nvSpPr>
          <p:cNvPr id="345" name="Google Shape;345;p52"/>
          <p:cNvSpPr txBox="1"/>
          <p:nvPr/>
        </p:nvSpPr>
        <p:spPr>
          <a:xfrm>
            <a:off x="7154750" y="1678775"/>
            <a:ext cx="1684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Susan Dow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3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4400"/>
              <a:buFont typeface="Calibri"/>
              <a:buNone/>
            </a:pPr>
            <a:r>
              <a:rPr lang="en-US"/>
              <a:t>Treasurer’s Report</a:t>
            </a:r>
            <a:endParaRPr/>
          </a:p>
        </p:txBody>
      </p:sp>
      <p:sp>
        <p:nvSpPr>
          <p:cNvPr id="351" name="Google Shape;351;p53"/>
          <p:cNvSpPr txBox="1">
            <a:spLocks noGrp="1"/>
          </p:cNvSpPr>
          <p:nvPr>
            <p:ph type="body" idx="1"/>
          </p:nvPr>
        </p:nvSpPr>
        <p:spPr>
          <a:xfrm>
            <a:off x="457200" y="2051825"/>
            <a:ext cx="8382000" cy="48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800" b="1"/>
              <a:t>Expenses: $3,728.50</a:t>
            </a:r>
            <a:endParaRPr sz="2800" b="1"/>
          </a:p>
          <a:p>
            <a:pPr marL="914400" lvl="0" indent="-406400" algn="l" rtl="0">
              <a:spcBef>
                <a:spcPts val="64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Operating Expenses: $33.98 </a:t>
            </a:r>
            <a:endParaRPr sz="2800"/>
          </a:p>
          <a:p>
            <a:pPr marL="9144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Chapter Support: $1,983.29</a:t>
            </a:r>
            <a:endParaRPr sz="2800"/>
          </a:p>
          <a:p>
            <a:pPr marL="9144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Senior Scholarships: $1,000</a:t>
            </a:r>
            <a:endParaRPr sz="2800"/>
          </a:p>
          <a:p>
            <a:pPr marL="9144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Cav Classic: $711.23</a:t>
            </a:r>
            <a:endParaRPr sz="2800"/>
          </a:p>
          <a:p>
            <a:pPr marL="45720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800" b="1"/>
              <a:t>Income: $7,648</a:t>
            </a:r>
            <a:endParaRPr sz="2800"/>
          </a:p>
          <a:p>
            <a:pPr marL="914400" lvl="0" indent="-406400" algn="l" rtl="0">
              <a:spcBef>
                <a:spcPts val="64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Membership Dues: $1,250</a:t>
            </a:r>
            <a:endParaRPr sz="2800"/>
          </a:p>
          <a:p>
            <a:pPr marL="9144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Sponsorships: $6,200</a:t>
            </a:r>
            <a:endParaRPr sz="2800"/>
          </a:p>
          <a:p>
            <a:pPr marL="9144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Decals/Signs: $198</a:t>
            </a:r>
            <a:endParaRPr sz="2800"/>
          </a:p>
        </p:txBody>
      </p:sp>
      <p:sp>
        <p:nvSpPr>
          <p:cNvPr id="352" name="Google Shape;352;p53"/>
          <p:cNvSpPr txBox="1"/>
          <p:nvPr/>
        </p:nvSpPr>
        <p:spPr>
          <a:xfrm>
            <a:off x="4572000" y="1505275"/>
            <a:ext cx="4267200" cy="11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September Net Cash Flow</a:t>
            </a:r>
            <a:endParaRPr sz="2800" b="1" i="1">
              <a:solidFill>
                <a:srgbClr val="6AA8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b="1" i="1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Up $3,919.50</a:t>
            </a:r>
            <a:endParaRPr>
              <a:solidFill>
                <a:srgbClr val="6AA8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53"/>
          <p:cNvSpPr txBox="1"/>
          <p:nvPr/>
        </p:nvSpPr>
        <p:spPr>
          <a:xfrm>
            <a:off x="7051800" y="5719425"/>
            <a:ext cx="17874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Motion to Approve?</a:t>
            </a: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push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4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2022-2023 Budget Overview</a:t>
            </a:r>
            <a:endParaRPr/>
          </a:p>
        </p:txBody>
      </p:sp>
      <p:sp>
        <p:nvSpPr>
          <p:cNvPr id="360" name="Google Shape;360;p54"/>
          <p:cNvSpPr txBox="1">
            <a:spLocks noGrp="1"/>
          </p:cNvSpPr>
          <p:nvPr>
            <p:ph type="body" idx="1"/>
          </p:nvPr>
        </p:nvSpPr>
        <p:spPr>
          <a:xfrm>
            <a:off x="457200" y="1921975"/>
            <a:ext cx="8382000" cy="4575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7500" lnSpcReduction="10000"/>
          </a:bodyPr>
          <a:lstStyle/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4877"/>
              <a:t>Overview</a:t>
            </a:r>
            <a:endParaRPr sz="4877"/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457200" lvl="0" indent="-317182" algn="l" rtl="0">
              <a:spcBef>
                <a:spcPts val="360"/>
              </a:spcBef>
              <a:spcAft>
                <a:spcPts val="0"/>
              </a:spcAft>
              <a:buSzPct val="56250"/>
              <a:buChar char="•"/>
            </a:pPr>
            <a:r>
              <a:rPr lang="en-US"/>
              <a:t>Built a budget based on </a:t>
            </a:r>
            <a:r>
              <a:rPr lang="en-US">
                <a:solidFill>
                  <a:srgbClr val="FFC000"/>
                </a:solidFill>
              </a:rPr>
              <a:t>2021-2022 spend</a:t>
            </a:r>
            <a:r>
              <a:rPr lang="en-US"/>
              <a:t> and available </a:t>
            </a:r>
            <a:r>
              <a:rPr lang="en-US">
                <a:solidFill>
                  <a:srgbClr val="FFC000"/>
                </a:solidFill>
              </a:rPr>
              <a:t>historical data</a:t>
            </a:r>
            <a:endParaRPr>
              <a:solidFill>
                <a:srgbClr val="FFC000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>
              <a:solidFill>
                <a:srgbClr val="FFC000"/>
              </a:solidFill>
            </a:endParaRPr>
          </a:p>
          <a:p>
            <a:pPr marL="457200" lvl="0" indent="-317182" algn="l" rtl="0">
              <a:spcBef>
                <a:spcPts val="360"/>
              </a:spcBef>
              <a:spcAft>
                <a:spcPts val="0"/>
              </a:spcAft>
              <a:buSzPct val="56250"/>
              <a:buChar char="•"/>
            </a:pPr>
            <a:r>
              <a:rPr lang="en-US">
                <a:solidFill>
                  <a:srgbClr val="FFC000"/>
                </a:solidFill>
              </a:rPr>
              <a:t>sustainable numbers</a:t>
            </a:r>
            <a:r>
              <a:rPr lang="en-US"/>
              <a:t> in most categories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457200" lvl="0" indent="-317182" algn="l" rtl="0">
              <a:spcBef>
                <a:spcPts val="360"/>
              </a:spcBef>
              <a:spcAft>
                <a:spcPts val="0"/>
              </a:spcAft>
              <a:buSzPct val="56250"/>
              <a:buChar char="•"/>
            </a:pPr>
            <a:r>
              <a:rPr lang="en-US"/>
              <a:t>assigned </a:t>
            </a:r>
            <a:r>
              <a:rPr lang="en-US">
                <a:solidFill>
                  <a:srgbClr val="FFC000"/>
                </a:solidFill>
              </a:rPr>
              <a:t>income streams</a:t>
            </a:r>
            <a:r>
              <a:rPr lang="en-US"/>
              <a:t> to expense categories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457200" lvl="0" indent="-317182" algn="l" rtl="0">
              <a:spcBef>
                <a:spcPts val="360"/>
              </a:spcBef>
              <a:spcAft>
                <a:spcPts val="0"/>
              </a:spcAft>
              <a:buSzPct val="56250"/>
              <a:buChar char="•"/>
            </a:pPr>
            <a:r>
              <a:rPr lang="en-US"/>
              <a:t>if approved, will use new categories in banking software for </a:t>
            </a:r>
            <a:r>
              <a:rPr lang="en-US">
                <a:solidFill>
                  <a:srgbClr val="FFC000"/>
                </a:solidFill>
              </a:rPr>
              <a:t>improved tracking</a:t>
            </a:r>
            <a:r>
              <a:rPr lang="en-US"/>
              <a:t> and potential long term </a:t>
            </a:r>
            <a:r>
              <a:rPr lang="en-US">
                <a:solidFill>
                  <a:srgbClr val="FFC000"/>
                </a:solidFill>
              </a:rPr>
              <a:t>trend analysis</a:t>
            </a:r>
            <a:r>
              <a:rPr lang="en-US"/>
              <a:t>  </a:t>
            </a:r>
            <a:endParaRPr/>
          </a:p>
        </p:txBody>
      </p:sp>
      <p:sp>
        <p:nvSpPr>
          <p:cNvPr id="361" name="Google Shape;361;p54"/>
          <p:cNvSpPr txBox="1"/>
          <p:nvPr/>
        </p:nvSpPr>
        <p:spPr>
          <a:xfrm>
            <a:off x="5753475" y="150630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Jenn De Leon</a:t>
            </a:r>
            <a:endParaRPr sz="2000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5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Budget - Deeper Dive </a:t>
            </a:r>
            <a:endParaRPr/>
          </a:p>
        </p:txBody>
      </p:sp>
      <p:sp>
        <p:nvSpPr>
          <p:cNvPr id="368" name="Google Shape;368;p55"/>
          <p:cNvSpPr txBox="1">
            <a:spLocks noGrp="1"/>
          </p:cNvSpPr>
          <p:nvPr>
            <p:ph type="body" idx="1"/>
          </p:nvPr>
        </p:nvSpPr>
        <p:spPr>
          <a:xfrm>
            <a:off x="457200" y="2133600"/>
            <a:ext cx="8382000" cy="3992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55"/>
          <p:cNvSpPr txBox="1"/>
          <p:nvPr/>
        </p:nvSpPr>
        <p:spPr>
          <a:xfrm>
            <a:off x="5753475" y="150630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Jenn De Leon</a:t>
            </a:r>
            <a:endParaRPr sz="2000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70" name="Google Shape;370;p55"/>
          <p:cNvGraphicFramePr/>
          <p:nvPr/>
        </p:nvGraphicFramePr>
        <p:xfrm>
          <a:off x="286375" y="2487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{AE312921-43B2-4EA5-BEFA-BCD3C2A36310}</a:tableStyleId>
              </a:tblPr>
              <a:tblGrid>
                <a:gridCol w="1971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0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5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7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33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15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solidFill>
                            <a:srgbClr val="FFC000"/>
                          </a:solidFill>
                        </a:rPr>
                        <a:t>Expense Category</a:t>
                      </a:r>
                      <a:endParaRPr sz="1600" b="1">
                        <a:solidFill>
                          <a:srgbClr val="FFC000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solidFill>
                            <a:srgbClr val="FFC000"/>
                          </a:solidFill>
                        </a:rPr>
                        <a:t>(9)</a:t>
                      </a:r>
                      <a:endParaRPr sz="1600" b="1">
                        <a:solidFill>
                          <a:srgbClr val="FFC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solidFill>
                            <a:srgbClr val="FFC000"/>
                          </a:solidFill>
                        </a:rPr>
                        <a:t>Funding Source</a:t>
                      </a:r>
                      <a:endParaRPr sz="1600" b="1">
                        <a:solidFill>
                          <a:srgbClr val="FFC000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solidFill>
                            <a:srgbClr val="FFC000"/>
                          </a:solidFill>
                        </a:rPr>
                        <a:t>(5)</a:t>
                      </a:r>
                      <a:endParaRPr sz="1600" b="1">
                        <a:solidFill>
                          <a:srgbClr val="FFC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solidFill>
                            <a:srgbClr val="FFC000"/>
                          </a:solidFill>
                        </a:rPr>
                        <a:t>Budget:</a:t>
                      </a:r>
                      <a:endParaRPr sz="1600" b="1">
                        <a:solidFill>
                          <a:srgbClr val="FFC000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solidFill>
                            <a:srgbClr val="FFC000"/>
                          </a:solidFill>
                        </a:rPr>
                        <a:t>$38K</a:t>
                      </a:r>
                      <a:endParaRPr sz="1600" b="1">
                        <a:solidFill>
                          <a:srgbClr val="FFC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solidFill>
                            <a:srgbClr val="FFC000"/>
                          </a:solidFill>
                        </a:rPr>
                        <a:t>21-22 Expenses:</a:t>
                      </a:r>
                      <a:endParaRPr sz="1600" b="1">
                        <a:solidFill>
                          <a:srgbClr val="FFC000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solidFill>
                            <a:srgbClr val="FFC000"/>
                          </a:solidFill>
                        </a:rPr>
                        <a:t>~$27K</a:t>
                      </a:r>
                      <a:endParaRPr sz="1600" b="1">
                        <a:solidFill>
                          <a:srgbClr val="FFC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solidFill>
                            <a:srgbClr val="FFC000"/>
                          </a:solidFill>
                        </a:rPr>
                        <a:t>21-22 Income:</a:t>
                      </a:r>
                      <a:endParaRPr sz="1600" b="1">
                        <a:solidFill>
                          <a:srgbClr val="FFC000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solidFill>
                            <a:srgbClr val="FFC000"/>
                          </a:solidFill>
                        </a:rPr>
                        <a:t>~$33K</a:t>
                      </a:r>
                      <a:endParaRPr sz="1600" b="1">
                        <a:solidFill>
                          <a:srgbClr val="FFC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</a:rPr>
                        <a:t>Sponsorships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</a:rPr>
                        <a:t>TCYS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</a:rPr>
                        <a:t>Sponsorships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solidFill>
                            <a:srgbClr val="FFC000"/>
                          </a:solidFill>
                        </a:rPr>
                        <a:t>$19,500*</a:t>
                      </a:r>
                      <a:endParaRPr sz="1600" b="1">
                        <a:solidFill>
                          <a:srgbClr val="FFC000"/>
                        </a:solidFill>
                      </a:endParaRPr>
                    </a:p>
                  </a:txBody>
                  <a:tcPr marL="91425" marR="91425" marT="91425" marB="91425" anchor="ctr"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</a:rPr>
                        <a:t>$11,779.65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</a:rPr>
                        <a:t>$14,380 (cash)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</a:rPr>
                        <a:t>Senior Scholarships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</a:rPr>
                        <a:t>Chapter Support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</a:rPr>
                        <a:t>Pet Shot Clinic 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solidFill>
                            <a:srgbClr val="FFC000"/>
                          </a:solidFill>
                        </a:rPr>
                        <a:t>$6,500*</a:t>
                      </a:r>
                      <a:endParaRPr sz="1600" b="1">
                        <a:solidFill>
                          <a:srgbClr val="FFC000"/>
                        </a:solidFill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</a:rPr>
                        <a:t>$3,250.00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</a:rPr>
                        <a:t>$500.00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</a:rPr>
                        <a:t>$8,250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</a:rPr>
                        <a:t>Operating Expenses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</a:rPr>
                        <a:t>Spirit Wear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</a:rPr>
                        <a:t>Membership Dues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solidFill>
                            <a:srgbClr val="FFC000"/>
                          </a:solidFill>
                        </a:rPr>
                        <a:t>$2,800</a:t>
                      </a:r>
                      <a:endParaRPr sz="1600" b="1">
                        <a:solidFill>
                          <a:srgbClr val="FFC000"/>
                        </a:solidFill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</a:rPr>
                        <a:t>$1,008.13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</a:rPr>
                        <a:t>$1,559.30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</a:rPr>
                        <a:t>$1,700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</a:rPr>
                        <a:t>Cav Classic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</a:rPr>
                        <a:t>Cav Classic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solidFill>
                            <a:srgbClr val="FFC000"/>
                          </a:solidFill>
                        </a:rPr>
                        <a:t>$8,000</a:t>
                      </a:r>
                      <a:endParaRPr sz="1600" b="1">
                        <a:solidFill>
                          <a:srgbClr val="FFC000"/>
                        </a:solidFill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</a:rPr>
                        <a:t>$7,629.31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</a:rPr>
                        <a:t>$5,139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</a:rPr>
                        <a:t>Cantina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</a:rPr>
                        <a:t>Other Expenses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</a:rPr>
                        <a:t>General Fundraising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solidFill>
                            <a:srgbClr val="FFC000"/>
                          </a:solidFill>
                        </a:rPr>
                        <a:t>$1,200</a:t>
                      </a:r>
                      <a:endParaRPr sz="1600" b="1">
                        <a:solidFill>
                          <a:srgbClr val="FFC000"/>
                        </a:solidFill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</a:rPr>
                        <a:t>$760.13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</a:rPr>
                        <a:t>$0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</a:rPr>
                        <a:t>$3,806.10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6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2022-2023 Budget</a:t>
            </a:r>
            <a:endParaRPr/>
          </a:p>
        </p:txBody>
      </p:sp>
      <p:sp>
        <p:nvSpPr>
          <p:cNvPr id="377" name="Google Shape;377;p56"/>
          <p:cNvSpPr txBox="1">
            <a:spLocks noGrp="1"/>
          </p:cNvSpPr>
          <p:nvPr>
            <p:ph type="body" idx="1"/>
          </p:nvPr>
        </p:nvSpPr>
        <p:spPr>
          <a:xfrm>
            <a:off x="457200" y="2631800"/>
            <a:ext cx="8382000" cy="3494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4900"/>
              <a:t>Comments?</a:t>
            </a:r>
            <a:endParaRPr sz="4900"/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4900"/>
              <a:t>Motion to approve?</a:t>
            </a:r>
            <a:endParaRPr sz="4900"/>
          </a:p>
        </p:txBody>
      </p:sp>
      <p:sp>
        <p:nvSpPr>
          <p:cNvPr id="378" name="Google Shape;378;p56"/>
          <p:cNvSpPr txBox="1"/>
          <p:nvPr/>
        </p:nvSpPr>
        <p:spPr>
          <a:xfrm>
            <a:off x="5753475" y="150630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Jenn De Leon</a:t>
            </a:r>
            <a:endParaRPr sz="2000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7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2022 - 2023 LT FFA Sponsors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7808"/>
              <a:buFont typeface="Arial"/>
              <a:buNone/>
            </a:pPr>
            <a:r>
              <a:rPr lang="en-US" sz="3955"/>
              <a:t>Thank you!!</a:t>
            </a:r>
            <a:endParaRPr sz="3955"/>
          </a:p>
        </p:txBody>
      </p:sp>
      <p:sp>
        <p:nvSpPr>
          <p:cNvPr id="385" name="Google Shape;385;p57"/>
          <p:cNvSpPr txBox="1">
            <a:spLocks noGrp="1"/>
          </p:cNvSpPr>
          <p:nvPr>
            <p:ph type="body" idx="1"/>
          </p:nvPr>
        </p:nvSpPr>
        <p:spPr>
          <a:xfrm>
            <a:off x="457200" y="1492825"/>
            <a:ext cx="8382000" cy="5267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100" b="1" u="sng"/>
              <a:t>Diamond</a:t>
            </a:r>
            <a:endParaRPr sz="4100" b="1" u="sng"/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FFC000"/>
                </a:solidFill>
              </a:rPr>
              <a:t>H&amp;H Ranch Lakeway</a:t>
            </a:r>
            <a:endParaRPr sz="3500">
              <a:solidFill>
                <a:srgbClr val="FFC000"/>
              </a:solidFill>
            </a:endParaRPr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FFC000"/>
                </a:solidFill>
              </a:rPr>
              <a:t>Wild Hare Construction</a:t>
            </a:r>
            <a:endParaRPr sz="3000" b="1">
              <a:solidFill>
                <a:srgbClr val="FFC000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879" b="1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160" b="1">
                <a:solidFill>
                  <a:srgbClr val="FFC000"/>
                </a:solidFill>
              </a:rPr>
              <a:t>Gold</a:t>
            </a:r>
            <a:r>
              <a:rPr lang="en-US" sz="3160" b="1"/>
              <a:t> </a:t>
            </a:r>
            <a:endParaRPr sz="3160" b="1"/>
          </a:p>
          <a:p>
            <a:pPr marL="457200" lvl="0" indent="-411480" algn="l" rtl="0">
              <a:spcBef>
                <a:spcPts val="360"/>
              </a:spcBef>
              <a:spcAft>
                <a:spcPts val="0"/>
              </a:spcAft>
              <a:buSzPts val="2880"/>
              <a:buChar char="•"/>
            </a:pPr>
            <a:r>
              <a:rPr lang="en-US" sz="2880"/>
              <a:t>Spicewood Vet Clinic</a:t>
            </a:r>
            <a:endParaRPr sz="2880"/>
          </a:p>
          <a:p>
            <a:pPr marL="457200" lvl="0" indent="-411480" algn="l" rtl="0">
              <a:spcBef>
                <a:spcPts val="0"/>
              </a:spcBef>
              <a:spcAft>
                <a:spcPts val="0"/>
              </a:spcAft>
              <a:buSzPts val="2880"/>
              <a:buChar char="•"/>
            </a:pPr>
            <a:r>
              <a:rPr lang="en-US" sz="2880"/>
              <a:t>The Foxx Family</a:t>
            </a:r>
            <a:endParaRPr sz="2880"/>
          </a:p>
          <a:p>
            <a:pPr marL="457200" lvl="0" indent="-411480" algn="l" rtl="0">
              <a:spcBef>
                <a:spcPts val="0"/>
              </a:spcBef>
              <a:spcAft>
                <a:spcPts val="0"/>
              </a:spcAft>
              <a:buSzPts val="2880"/>
              <a:buChar char="•"/>
            </a:pPr>
            <a:r>
              <a:rPr lang="en-US" sz="2880"/>
              <a:t>Shipp Family Dentistry</a:t>
            </a:r>
            <a:endParaRPr sz="2560"/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57"/>
          <p:cNvSpPr txBox="1"/>
          <p:nvPr/>
        </p:nvSpPr>
        <p:spPr>
          <a:xfrm>
            <a:off x="3164300" y="1275300"/>
            <a:ext cx="321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57"/>
          <p:cNvSpPr txBox="1"/>
          <p:nvPr/>
        </p:nvSpPr>
        <p:spPr>
          <a:xfrm>
            <a:off x="5839200" y="149282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Holly Noak</a:t>
            </a:r>
            <a:endParaRPr sz="2000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lumni templat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lumni templat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lumni templat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Alumni templat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1432</Words>
  <Application>Microsoft Office PowerPoint</Application>
  <PresentationFormat>On-screen Show (4:3)</PresentationFormat>
  <Paragraphs>309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Georgia</vt:lpstr>
      <vt:lpstr>Arial</vt:lpstr>
      <vt:lpstr>Cambria</vt:lpstr>
      <vt:lpstr>Calibri</vt:lpstr>
      <vt:lpstr>Delius</vt:lpstr>
      <vt:lpstr>Playfair Display</vt:lpstr>
      <vt:lpstr>Alumni template</vt:lpstr>
      <vt:lpstr>Alumni template</vt:lpstr>
      <vt:lpstr>Alumni template</vt:lpstr>
      <vt:lpstr>Alumni template</vt:lpstr>
      <vt:lpstr>Lake Travis FFA Alumni</vt:lpstr>
      <vt:lpstr>Agenda</vt:lpstr>
      <vt:lpstr>September Meeting Minutes</vt:lpstr>
      <vt:lpstr>Secretary Update</vt:lpstr>
      <vt:lpstr>Treasurer’s Report</vt:lpstr>
      <vt:lpstr>2022-2023 Budget Overview</vt:lpstr>
      <vt:lpstr>Budget - Deeper Dive </vt:lpstr>
      <vt:lpstr>2022-2023 Budget</vt:lpstr>
      <vt:lpstr>2022 - 2023 LT FFA Sponsors Thank you!!</vt:lpstr>
      <vt:lpstr>2022 - 2023 LT FFA Sponsors Thank you!!</vt:lpstr>
      <vt:lpstr>Fundraising </vt:lpstr>
      <vt:lpstr>Fundraising </vt:lpstr>
      <vt:lpstr>Cav Classic Updates</vt:lpstr>
      <vt:lpstr>TCYS Updates</vt:lpstr>
      <vt:lpstr>TCYS Show-N-Tell</vt:lpstr>
      <vt:lpstr>TCYS Show-N-Tell Continued</vt:lpstr>
      <vt:lpstr>TCYS Youth Fair</vt:lpstr>
      <vt:lpstr>Teacher Update</vt:lpstr>
      <vt:lpstr>Teacher Update</vt:lpstr>
      <vt:lpstr>Validation: Lamb/Goat Oct 18 Pigs November 5th   </vt:lpstr>
      <vt:lpstr>Anything Else the Kids are Talking About:</vt:lpstr>
      <vt:lpstr>Eligibility Dates</vt:lpstr>
      <vt:lpstr>Jack Pots - Show Successes</vt:lpstr>
      <vt:lpstr>New Business/Questions</vt:lpstr>
      <vt:lpstr>Mark Your Calendar</vt:lpstr>
      <vt:lpstr>Car Decal &amp; Yard Sign Orders</vt:lpstr>
      <vt:lpstr>Don’t forget:  Join Remind Group Alerts</vt:lpstr>
      <vt:lpstr>Friday’s Dining Experience  </vt:lpstr>
      <vt:lpstr>Next Meeting Nov 1 (6pm)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Lake Travis FFA Alumni</dc:title>
  <dc:creator>WHITE, KELLY</dc:creator>
  <cp:lastModifiedBy>WHITE, KELLY</cp:lastModifiedBy>
  <cp:revision>1</cp:revision>
  <dcterms:modified xsi:type="dcterms:W3CDTF">2022-11-01T20:02:53Z</dcterms:modified>
</cp:coreProperties>
</file>